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86" r:id="rId3"/>
    <p:sldId id="287" r:id="rId4"/>
    <p:sldId id="288" r:id="rId5"/>
  </p:sldIdLst>
  <p:sldSz cx="9906000" cy="6858000" type="A4"/>
  <p:notesSz cx="6858000" cy="9144000"/>
  <p:defaultTextStyle>
    <a:defPPr>
      <a:defRPr lang="it-IT"/>
    </a:defPPr>
    <a:lvl1pPr algn="l" defTabSz="4778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77838" indent="-39688" algn="l" defTabSz="4778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57263" indent="-82550" algn="l" defTabSz="4778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435100" indent="-123825" algn="l" defTabSz="4778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914525" indent="-166688" algn="l" defTabSz="4778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pos="5842">
          <p15:clr>
            <a:srgbClr val="A4A3A4"/>
          </p15:clr>
        </p15:guide>
        <p15:guide id="5" pos="6023">
          <p15:clr>
            <a:srgbClr val="A4A3A4"/>
          </p15:clr>
        </p15:guide>
        <p15:guide id="6" pos="376">
          <p15:clr>
            <a:srgbClr val="A4A3A4"/>
          </p15:clr>
        </p15:guide>
        <p15:guide id="7" pos="1302">
          <p15:clr>
            <a:srgbClr val="A4A3A4"/>
          </p15:clr>
        </p15:guide>
        <p15:guide id="8" pos="1419">
          <p15:clr>
            <a:srgbClr val="A4A3A4"/>
          </p15:clr>
        </p15:guide>
        <p15:guide id="9" pos="1986">
          <p15:clr>
            <a:srgbClr val="A4A3A4"/>
          </p15:clr>
        </p15:guide>
        <p15:guide id="10" pos="2102">
          <p15:clr>
            <a:srgbClr val="A4A3A4"/>
          </p15:clr>
        </p15:guide>
        <p15:guide id="11" pos="39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6"/>
  </p:normalViewPr>
  <p:slideViewPr>
    <p:cSldViewPr snapToGrid="0" snapToObjects="1">
      <p:cViewPr varScale="1">
        <p:scale>
          <a:sx n="111" d="100"/>
          <a:sy n="111" d="100"/>
        </p:scale>
        <p:origin x="1416" y="208"/>
      </p:cViewPr>
      <p:guideLst>
        <p:guide orient="horz" pos="4156"/>
        <p:guide orient="horz" pos="3929"/>
        <p:guide orient="horz" pos="1162"/>
        <p:guide pos="5842"/>
        <p:guide pos="6023"/>
        <p:guide pos="376"/>
        <p:guide pos="1302"/>
        <p:guide pos="1419"/>
        <p:guide pos="1986"/>
        <p:guide pos="2102"/>
        <p:guide pos="39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2" d="100"/>
          <a:sy n="162" d="100"/>
        </p:scale>
        <p:origin x="4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B011FCB-FF08-1844-89B9-A92A3926CB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00063" eaLnBrk="1" hangingPunct="1"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E43E1E-A149-304D-B2C3-5CFC5DEA77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00063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6267FE-DB29-F140-8680-35B61B9334A5}" type="datetimeFigureOut">
              <a:rPr lang="it-IT" altLang="it-IT"/>
              <a:pPr>
                <a:defRPr/>
              </a:pPr>
              <a:t>25/03/20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235FE7-561B-6E42-8660-0890845D60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500063" eaLnBrk="1" hangingPunct="1"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B2F341-F6B8-634F-93E6-C5D594F020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00063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ED1387-E35F-AA41-B874-FB50A7FEED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C307D7D-E18B-584A-9F67-9A530C9057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00063" eaLnBrk="1" hangingPunct="1"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3DD8DD4-FAC6-2449-BE83-4E4723ACB7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00063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DA918B3-D301-A743-9DDE-D1E26AE25BA1}" type="datetimeFigureOut">
              <a:rPr lang="it-IT" altLang="it-IT"/>
              <a:pPr>
                <a:defRPr/>
              </a:pPr>
              <a:t>25/03/20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B9C0B651-58ED-794C-973A-E2983EAA56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6B395F55-CEB3-C848-B634-BF07FE006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99B8557-BB4F-AF44-8C99-2AC6BDCB1C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500063" eaLnBrk="1" hangingPunct="1"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F8127A-ACD1-A44C-B25E-661CE562C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00063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06558A3-DA40-EF44-BBFD-4FDCA061C5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365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8731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112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7478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185873" algn="l" defTabSz="874349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6pPr>
    <a:lvl7pPr marL="2623048" algn="l" defTabSz="874349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7pPr>
    <a:lvl8pPr marL="3060222" algn="l" defTabSz="874349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8pPr>
    <a:lvl9pPr marL="3497397" algn="l" defTabSz="874349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egnaposto immagine diapositiva 1">
            <a:extLst>
              <a:ext uri="{FF2B5EF4-FFF2-40B4-BE49-F238E27FC236}">
                <a16:creationId xmlns:a16="http://schemas.microsoft.com/office/drawing/2014/main" id="{70EBCDE6-E4D2-C041-A3D1-80526E5A9A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Segnaposto note 2">
            <a:extLst>
              <a:ext uri="{FF2B5EF4-FFF2-40B4-BE49-F238E27FC236}">
                <a16:creationId xmlns:a16="http://schemas.microsoft.com/office/drawing/2014/main" id="{DDE2AA09-1A52-1B4B-9F01-7DE8DD2D27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1267" name="Segnaposto numero diapositiva 3">
            <a:extLst>
              <a:ext uri="{FF2B5EF4-FFF2-40B4-BE49-F238E27FC236}">
                <a16:creationId xmlns:a16="http://schemas.microsoft.com/office/drawing/2014/main" id="{8FCB352B-787B-4B45-9E89-233FF1313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B13FB1-58CD-3D47-BCFB-618162167AD2}" type="slidenum">
              <a:rPr lang="it-IT" altLang="it-IT">
                <a:latin typeface="Calibri" panose="020F0502020204030204" pitchFamily="34" charset="0"/>
              </a:rPr>
              <a:pPr/>
              <a:t>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immagine diapositiva 1">
            <a:extLst>
              <a:ext uri="{FF2B5EF4-FFF2-40B4-BE49-F238E27FC236}">
                <a16:creationId xmlns:a16="http://schemas.microsoft.com/office/drawing/2014/main" id="{8DCC0E55-99C7-034F-9434-C92D2C5434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Segnaposto note 2">
            <a:extLst>
              <a:ext uri="{FF2B5EF4-FFF2-40B4-BE49-F238E27FC236}">
                <a16:creationId xmlns:a16="http://schemas.microsoft.com/office/drawing/2014/main" id="{ABEE860E-9A60-6546-870A-7781C195C3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3315" name="Segnaposto numero diapositiva 3">
            <a:extLst>
              <a:ext uri="{FF2B5EF4-FFF2-40B4-BE49-F238E27FC236}">
                <a16:creationId xmlns:a16="http://schemas.microsoft.com/office/drawing/2014/main" id="{86DA86AC-1BD9-6E4A-B2F7-9AEB146D7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D63C28-5BB8-DD4F-A20C-DFC004993DA8}" type="slidenum">
              <a:rPr lang="it-IT" altLang="it-IT">
                <a:latin typeface="Calibri" panose="020F0502020204030204" pitchFamily="34" charset="0"/>
              </a:rPr>
              <a:pPr/>
              <a:t>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>
            <a:extLst>
              <a:ext uri="{FF2B5EF4-FFF2-40B4-BE49-F238E27FC236}">
                <a16:creationId xmlns:a16="http://schemas.microsoft.com/office/drawing/2014/main" id="{F1B8815A-CA65-0649-8731-E781F03964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Segnaposto note 2">
            <a:extLst>
              <a:ext uri="{FF2B5EF4-FFF2-40B4-BE49-F238E27FC236}">
                <a16:creationId xmlns:a16="http://schemas.microsoft.com/office/drawing/2014/main" id="{E9D50E55-3340-9C4C-AE1E-C6CFF969ED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5363" name="Segnaposto numero diapositiva 3">
            <a:extLst>
              <a:ext uri="{FF2B5EF4-FFF2-40B4-BE49-F238E27FC236}">
                <a16:creationId xmlns:a16="http://schemas.microsoft.com/office/drawing/2014/main" id="{A205C4EB-8EE4-EA45-B35E-E14C14CC2F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B5315D-A330-B847-A2D7-3A08F7AC447C}" type="slidenum">
              <a:rPr lang="it-IT" altLang="it-IT">
                <a:latin typeface="Calibri" panose="020F0502020204030204" pitchFamily="34" charset="0"/>
              </a:rPr>
              <a:pPr/>
              <a:t>3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>
            <a:extLst>
              <a:ext uri="{FF2B5EF4-FFF2-40B4-BE49-F238E27FC236}">
                <a16:creationId xmlns:a16="http://schemas.microsoft.com/office/drawing/2014/main" id="{46843F0F-D279-1849-A6A0-CD827A5673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Segnaposto note 2">
            <a:extLst>
              <a:ext uri="{FF2B5EF4-FFF2-40B4-BE49-F238E27FC236}">
                <a16:creationId xmlns:a16="http://schemas.microsoft.com/office/drawing/2014/main" id="{E047209F-6598-5F46-9B00-B170D8F48A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7411" name="Segnaposto numero diapositiva 3">
            <a:extLst>
              <a:ext uri="{FF2B5EF4-FFF2-40B4-BE49-F238E27FC236}">
                <a16:creationId xmlns:a16="http://schemas.microsoft.com/office/drawing/2014/main" id="{CCB905CC-03F8-424C-AB86-7B2347D2B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00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67330A-8A93-B84E-AA3A-CF0878398FA4}" type="slidenum">
              <a:rPr lang="it-IT" altLang="it-IT">
                <a:latin typeface="Calibri" panose="020F0502020204030204" pitchFamily="34" charset="0"/>
              </a:rPr>
              <a:pPr/>
              <a:t>4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97B6B42-3A7F-2045-AEC2-7ACC05C0A6DF}"/>
              </a:ext>
            </a:extLst>
          </p:cNvPr>
          <p:cNvSpPr/>
          <p:nvPr userDrawn="1"/>
        </p:nvSpPr>
        <p:spPr>
          <a:xfrm>
            <a:off x="8872538" y="381000"/>
            <a:ext cx="412750" cy="155575"/>
          </a:xfrm>
          <a:prstGeom prst="rect">
            <a:avLst/>
          </a:prstGeom>
          <a:solidFill>
            <a:srgbClr val="006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" name="Titolo 53">
            <a:extLst>
              <a:ext uri="{FF2B5EF4-FFF2-40B4-BE49-F238E27FC236}">
                <a16:creationId xmlns:a16="http://schemas.microsoft.com/office/drawing/2014/main" id="{CFF31BD2-DA18-7B40-93F2-9946A9671D5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24913" y="350838"/>
            <a:ext cx="487362" cy="26352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2F38B213-6AE9-0443-AFF3-E2D9DF782009}" type="slidenum">
              <a:rPr lang="it-IT" altLang="it-IT" sz="1000" b="1" smtClean="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lnSpc>
                  <a:spcPct val="90000"/>
                </a:lnSpc>
                <a:defRPr/>
              </a:pPr>
              <a:t>‹N›</a:t>
            </a:fld>
            <a:r>
              <a:rPr lang="it-IT" altLang="it-IT" sz="1000" b="1">
                <a:solidFill>
                  <a:schemeClr val="bg1"/>
                </a:solidFill>
                <a:cs typeface="Arial" panose="020B0604020202020204" pitchFamily="34" charset="0"/>
              </a:rPr>
              <a:t>/4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D57347-264B-0E41-A987-3394169B02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2763" y="6402388"/>
            <a:ext cx="214630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800">
                <a:cs typeface="Arial" panose="020B0604020202020204" pitchFamily="34" charset="0"/>
              </a:rPr>
              <a:t>© De Agostini Scuola SpA – Novara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ADD86B4-26C2-024A-BAE6-53DECE4BDEED}"/>
              </a:ext>
            </a:extLst>
          </p:cNvPr>
          <p:cNvSpPr/>
          <p:nvPr userDrawn="1"/>
        </p:nvSpPr>
        <p:spPr>
          <a:xfrm>
            <a:off x="608013" y="6586538"/>
            <a:ext cx="4064000" cy="101600"/>
          </a:xfrm>
          <a:prstGeom prst="rect">
            <a:avLst/>
          </a:prstGeom>
          <a:solidFill>
            <a:srgbClr val="006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6250" eaLnBrk="1" hangingPunct="1">
              <a:defRPr/>
            </a:pPr>
            <a:endParaRPr lang="it-IT" sz="19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5AFFDDF-6FE7-8146-AED3-89AE90FEDB0C}"/>
              </a:ext>
            </a:extLst>
          </p:cNvPr>
          <p:cNvSpPr/>
          <p:nvPr userDrawn="1"/>
        </p:nvSpPr>
        <p:spPr>
          <a:xfrm>
            <a:off x="5221288" y="6586538"/>
            <a:ext cx="4064000" cy="101600"/>
          </a:xfrm>
          <a:prstGeom prst="rect">
            <a:avLst/>
          </a:prstGeom>
          <a:solidFill>
            <a:srgbClr val="006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6250" eaLnBrk="1" hangingPunct="1">
              <a:defRPr/>
            </a:pPr>
            <a:endParaRPr lang="it-IT" sz="19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0EBFBB-2005-6443-AE61-3C8EBF03B1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2763" y="6402388"/>
            <a:ext cx="214630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800">
                <a:cs typeface="Arial" panose="020B0604020202020204" pitchFamily="34" charset="0"/>
              </a:rPr>
              <a:t>© De Agostini Scuola SpA – Novara</a:t>
            </a:r>
          </a:p>
        </p:txBody>
      </p:sp>
    </p:spTree>
    <p:extLst>
      <p:ext uri="{BB962C8B-B14F-4D97-AF65-F5344CB8AC3E}">
        <p14:creationId xmlns:p14="http://schemas.microsoft.com/office/powerpoint/2010/main" val="339204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4AB08D2-5479-E14F-BD4B-1781C195902D}"/>
              </a:ext>
            </a:extLst>
          </p:cNvPr>
          <p:cNvSpPr/>
          <p:nvPr userDrawn="1"/>
        </p:nvSpPr>
        <p:spPr>
          <a:xfrm>
            <a:off x="8872538" y="381000"/>
            <a:ext cx="412750" cy="155575"/>
          </a:xfrm>
          <a:prstGeom prst="rect">
            <a:avLst/>
          </a:prstGeom>
          <a:solidFill>
            <a:srgbClr val="006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" name="Titolo 53">
            <a:extLst>
              <a:ext uri="{FF2B5EF4-FFF2-40B4-BE49-F238E27FC236}">
                <a16:creationId xmlns:a16="http://schemas.microsoft.com/office/drawing/2014/main" id="{18030D6C-0C5D-8A4C-BF64-E228568FF5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24913" y="350838"/>
            <a:ext cx="487362" cy="26352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62FEED78-1785-B14E-87FC-295CE68D76B5}" type="slidenum">
              <a:rPr lang="it-IT" altLang="it-IT" sz="1000" b="1" smtClean="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lnSpc>
                  <a:spcPct val="90000"/>
                </a:lnSpc>
                <a:defRPr/>
              </a:pPr>
              <a:t>‹N›</a:t>
            </a:fld>
            <a:r>
              <a:rPr lang="it-IT" altLang="it-IT" sz="1000" b="1">
                <a:solidFill>
                  <a:schemeClr val="bg1"/>
                </a:solidFill>
                <a:cs typeface="Arial" panose="020B0604020202020204" pitchFamily="34" charset="0"/>
              </a:rPr>
              <a:t>/4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723D19-E334-6F43-B4E6-048E3CF9F4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2763" y="6402388"/>
            <a:ext cx="214630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800">
                <a:cs typeface="Arial" panose="020B0604020202020204" pitchFamily="34" charset="0"/>
              </a:rPr>
              <a:t>© De Agostini Scuola SpA – Novara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CC76560-CECF-104B-855C-FB9D3F0E5091}"/>
              </a:ext>
            </a:extLst>
          </p:cNvPr>
          <p:cNvSpPr/>
          <p:nvPr userDrawn="1"/>
        </p:nvSpPr>
        <p:spPr>
          <a:xfrm>
            <a:off x="608013" y="6586538"/>
            <a:ext cx="8677275" cy="101600"/>
          </a:xfrm>
          <a:prstGeom prst="rect">
            <a:avLst/>
          </a:prstGeom>
          <a:solidFill>
            <a:srgbClr val="006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6250" eaLnBrk="1" hangingPunct="1">
              <a:defRPr/>
            </a:pPr>
            <a:endParaRPr lang="it-IT" sz="19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9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7615200-1547-FE48-ABB0-671DE6DF068B}"/>
              </a:ext>
            </a:extLst>
          </p:cNvPr>
          <p:cNvSpPr/>
          <p:nvPr userDrawn="1"/>
        </p:nvSpPr>
        <p:spPr>
          <a:xfrm>
            <a:off x="8872538" y="381000"/>
            <a:ext cx="412750" cy="155575"/>
          </a:xfrm>
          <a:prstGeom prst="rect">
            <a:avLst/>
          </a:prstGeom>
          <a:solidFill>
            <a:srgbClr val="006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" name="Titolo 53">
            <a:extLst>
              <a:ext uri="{FF2B5EF4-FFF2-40B4-BE49-F238E27FC236}">
                <a16:creationId xmlns:a16="http://schemas.microsoft.com/office/drawing/2014/main" id="{C8ED1029-916E-F54D-8082-B81743340B6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24913" y="350838"/>
            <a:ext cx="487362" cy="26352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50B41190-7C30-8647-9C51-DA5CF877C60E}" type="slidenum">
              <a:rPr lang="it-IT" altLang="it-IT" sz="1000" b="1" smtClean="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lnSpc>
                  <a:spcPct val="90000"/>
                </a:lnSpc>
                <a:defRPr/>
              </a:pPr>
              <a:t>‹N›</a:t>
            </a:fld>
            <a:r>
              <a:rPr lang="it-IT" altLang="it-IT" sz="1000" b="1">
                <a:solidFill>
                  <a:schemeClr val="bg1"/>
                </a:solidFill>
                <a:cs typeface="Arial" panose="020B0604020202020204" pitchFamily="34" charset="0"/>
              </a:rPr>
              <a:t>/4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DD9B1E-3B5F-FB49-A9B4-83B2C7AFD3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2763" y="6402388"/>
            <a:ext cx="214630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800">
                <a:cs typeface="Arial" panose="020B0604020202020204" pitchFamily="34" charset="0"/>
              </a:rPr>
              <a:t>© De Agostini Scuola SpA – Novara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F385FF6-1505-6D41-81CD-9D07EB7A256D}"/>
              </a:ext>
            </a:extLst>
          </p:cNvPr>
          <p:cNvSpPr/>
          <p:nvPr userDrawn="1"/>
        </p:nvSpPr>
        <p:spPr>
          <a:xfrm>
            <a:off x="608013" y="6586538"/>
            <a:ext cx="8677275" cy="101600"/>
          </a:xfrm>
          <a:prstGeom prst="rect">
            <a:avLst/>
          </a:prstGeom>
          <a:solidFill>
            <a:srgbClr val="006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6250" eaLnBrk="1" hangingPunct="1">
              <a:defRPr/>
            </a:pPr>
            <a:endParaRPr lang="it-IT" sz="19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4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D78633D-E346-374B-840D-B9ECF3E1BFC0}"/>
              </a:ext>
            </a:extLst>
          </p:cNvPr>
          <p:cNvSpPr/>
          <p:nvPr userDrawn="1"/>
        </p:nvSpPr>
        <p:spPr>
          <a:xfrm>
            <a:off x="8872538" y="381000"/>
            <a:ext cx="412750" cy="155575"/>
          </a:xfrm>
          <a:prstGeom prst="rect">
            <a:avLst/>
          </a:prstGeom>
          <a:solidFill>
            <a:srgbClr val="006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" name="Titolo 53">
            <a:extLst>
              <a:ext uri="{FF2B5EF4-FFF2-40B4-BE49-F238E27FC236}">
                <a16:creationId xmlns:a16="http://schemas.microsoft.com/office/drawing/2014/main" id="{83664937-C29B-C749-8265-78AD8D6FF86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24913" y="350838"/>
            <a:ext cx="487362" cy="26352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32C97AD6-ED17-6E4B-8C74-B95E54C21252}" type="slidenum">
              <a:rPr lang="it-IT" altLang="it-IT" sz="1000" b="1" smtClean="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lnSpc>
                  <a:spcPct val="90000"/>
                </a:lnSpc>
                <a:defRPr/>
              </a:pPr>
              <a:t>‹N›</a:t>
            </a:fld>
            <a:r>
              <a:rPr lang="it-IT" altLang="it-IT" sz="1000" b="1">
                <a:solidFill>
                  <a:schemeClr val="bg1"/>
                </a:solidFill>
                <a:cs typeface="Arial" panose="020B0604020202020204" pitchFamily="34" charset="0"/>
              </a:rPr>
              <a:t>/4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BEB3AB-8F54-2E45-A594-252664E017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2763" y="6402388"/>
            <a:ext cx="214630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800">
                <a:cs typeface="Arial" panose="020B0604020202020204" pitchFamily="34" charset="0"/>
              </a:rPr>
              <a:t>© De Agostini Scuola SpA – Novara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179A8DE-C2BA-C64D-A67C-C3184C91252C}"/>
              </a:ext>
            </a:extLst>
          </p:cNvPr>
          <p:cNvSpPr/>
          <p:nvPr userDrawn="1"/>
        </p:nvSpPr>
        <p:spPr>
          <a:xfrm>
            <a:off x="608013" y="6586538"/>
            <a:ext cx="8677275" cy="101600"/>
          </a:xfrm>
          <a:prstGeom prst="rect">
            <a:avLst/>
          </a:prstGeom>
          <a:solidFill>
            <a:srgbClr val="006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6250" eaLnBrk="1" hangingPunct="1">
              <a:defRPr/>
            </a:pPr>
            <a:endParaRPr lang="it-IT" sz="19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2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DB3A15F-6502-EB45-843F-3E24AFD5DD5A}"/>
              </a:ext>
            </a:extLst>
          </p:cNvPr>
          <p:cNvSpPr/>
          <p:nvPr userDrawn="1"/>
        </p:nvSpPr>
        <p:spPr>
          <a:xfrm>
            <a:off x="8872538" y="381000"/>
            <a:ext cx="412750" cy="155575"/>
          </a:xfrm>
          <a:prstGeom prst="rect">
            <a:avLst/>
          </a:prstGeom>
          <a:solidFill>
            <a:srgbClr val="006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" name="Titolo 53">
            <a:extLst>
              <a:ext uri="{FF2B5EF4-FFF2-40B4-BE49-F238E27FC236}">
                <a16:creationId xmlns:a16="http://schemas.microsoft.com/office/drawing/2014/main" id="{898784C2-B103-BA40-8066-78C17C02CFB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24913" y="350838"/>
            <a:ext cx="487362" cy="26352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91F6D7EB-13AC-AA44-A427-38DA6741B821}" type="slidenum">
              <a:rPr lang="it-IT" altLang="it-IT" sz="1000" b="1" smtClean="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lnSpc>
                  <a:spcPct val="90000"/>
                </a:lnSpc>
                <a:defRPr/>
              </a:pPr>
              <a:t>‹N›</a:t>
            </a:fld>
            <a:r>
              <a:rPr lang="it-IT" altLang="it-IT" sz="1000" b="1">
                <a:solidFill>
                  <a:schemeClr val="bg1"/>
                </a:solidFill>
                <a:cs typeface="Arial" panose="020B0604020202020204" pitchFamily="34" charset="0"/>
              </a:rPr>
              <a:t>/4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84AAF7-70BA-354D-AA04-1AE545C547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2763" y="6402388"/>
            <a:ext cx="214630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800">
                <a:cs typeface="Arial" panose="020B0604020202020204" pitchFamily="34" charset="0"/>
              </a:rPr>
              <a:t>© De Agostini Scuola SpA – Novara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66DB826-FF0F-344E-A27C-887E875A2A75}"/>
              </a:ext>
            </a:extLst>
          </p:cNvPr>
          <p:cNvSpPr/>
          <p:nvPr userDrawn="1"/>
        </p:nvSpPr>
        <p:spPr>
          <a:xfrm>
            <a:off x="608013" y="6586538"/>
            <a:ext cx="8677275" cy="101600"/>
          </a:xfrm>
          <a:prstGeom prst="rect">
            <a:avLst/>
          </a:prstGeom>
          <a:solidFill>
            <a:srgbClr val="006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6250" eaLnBrk="1" hangingPunct="1">
              <a:defRPr/>
            </a:pPr>
            <a:endParaRPr lang="it-IT" sz="19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2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24CB8D5-1C00-3248-8C9F-303C0680978F}"/>
              </a:ext>
            </a:extLst>
          </p:cNvPr>
          <p:cNvSpPr/>
          <p:nvPr userDrawn="1"/>
        </p:nvSpPr>
        <p:spPr>
          <a:xfrm>
            <a:off x="8872538" y="381000"/>
            <a:ext cx="412750" cy="155575"/>
          </a:xfrm>
          <a:prstGeom prst="rect">
            <a:avLst/>
          </a:prstGeom>
          <a:solidFill>
            <a:srgbClr val="006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" name="Titolo 53">
            <a:extLst>
              <a:ext uri="{FF2B5EF4-FFF2-40B4-BE49-F238E27FC236}">
                <a16:creationId xmlns:a16="http://schemas.microsoft.com/office/drawing/2014/main" id="{7915A01F-6B55-1340-ACFF-C95A4CE9C18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24913" y="350838"/>
            <a:ext cx="487362" cy="26352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37ABF373-0F8B-D34B-BE41-2BDBC399A6D5}" type="slidenum">
              <a:rPr lang="it-IT" altLang="it-IT" sz="1000" b="1" smtClean="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lnSpc>
                  <a:spcPct val="90000"/>
                </a:lnSpc>
                <a:defRPr/>
              </a:pPr>
              <a:t>‹N›</a:t>
            </a:fld>
            <a:r>
              <a:rPr lang="it-IT" altLang="it-IT" sz="1000" b="1">
                <a:solidFill>
                  <a:schemeClr val="bg1"/>
                </a:solidFill>
                <a:cs typeface="Arial" panose="020B0604020202020204" pitchFamily="34" charset="0"/>
              </a:rPr>
              <a:t>/4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DECB351-4F87-4C4E-B56F-7388982091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2763" y="6402388"/>
            <a:ext cx="214630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800">
                <a:cs typeface="Arial" panose="020B0604020202020204" pitchFamily="34" charset="0"/>
              </a:rPr>
              <a:t>© De Agostini Scuola SpA – Novara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CF26235-FED0-D744-80D7-2E8E89848E68}"/>
              </a:ext>
            </a:extLst>
          </p:cNvPr>
          <p:cNvSpPr/>
          <p:nvPr userDrawn="1"/>
        </p:nvSpPr>
        <p:spPr>
          <a:xfrm>
            <a:off x="608013" y="6586538"/>
            <a:ext cx="8677275" cy="101600"/>
          </a:xfrm>
          <a:prstGeom prst="rect">
            <a:avLst/>
          </a:prstGeom>
          <a:solidFill>
            <a:srgbClr val="006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76250" eaLnBrk="1" hangingPunct="1">
              <a:defRPr/>
            </a:pPr>
            <a:endParaRPr lang="it-IT" sz="190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1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E8D9E59-BB80-C14B-BBD2-2150166704DB}"/>
              </a:ext>
            </a:extLst>
          </p:cNvPr>
          <p:cNvSpPr/>
          <p:nvPr userDrawn="1"/>
        </p:nvSpPr>
        <p:spPr>
          <a:xfrm>
            <a:off x="8872538" y="381000"/>
            <a:ext cx="412750" cy="155575"/>
          </a:xfrm>
          <a:prstGeom prst="rect">
            <a:avLst/>
          </a:prstGeom>
          <a:solidFill>
            <a:srgbClr val="006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" name="Titolo 53">
            <a:extLst>
              <a:ext uri="{FF2B5EF4-FFF2-40B4-BE49-F238E27FC236}">
                <a16:creationId xmlns:a16="http://schemas.microsoft.com/office/drawing/2014/main" id="{C670C7EF-09A7-9145-A265-CDF9653CBC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24913" y="350838"/>
            <a:ext cx="487362" cy="26352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96636BD1-5AFD-BB47-9303-11E35C87010B}" type="slidenum">
              <a:rPr lang="it-IT" altLang="it-IT" sz="1000" b="1" smtClean="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lnSpc>
                  <a:spcPct val="90000"/>
                </a:lnSpc>
                <a:defRPr/>
              </a:pPr>
              <a:t>‹N›</a:t>
            </a:fld>
            <a:r>
              <a:rPr lang="it-IT" altLang="it-IT" sz="1000" b="1">
                <a:solidFill>
                  <a:schemeClr val="bg1"/>
                </a:solidFill>
                <a:cs typeface="Arial" panose="020B0604020202020204" pitchFamily="34" charset="0"/>
              </a:rPr>
              <a:t>/4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B142DE-E7D0-9E46-A6D1-C2A3698500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2763" y="6402388"/>
            <a:ext cx="214630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800">
                <a:cs typeface="Arial" panose="020B0604020202020204" pitchFamily="34" charset="0"/>
              </a:rPr>
              <a:t>© De Agostini Scuola SpA – Novara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</p:sldLayoutIdLst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lang="it-IT" sz="2700" kern="1200" baseline="30000">
          <a:solidFill>
            <a:srgbClr val="00507F"/>
          </a:solidFill>
          <a:latin typeface="Arial"/>
          <a:ea typeface="ＭＳ Ｐゴシック" charset="0"/>
          <a:cs typeface="Arial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700" baseline="30000">
          <a:solidFill>
            <a:srgbClr val="00507F"/>
          </a:solidFill>
          <a:latin typeface="Arial" charset="0"/>
          <a:ea typeface="ＭＳ Ｐゴシック" charset="0"/>
          <a:cs typeface="Arial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700" baseline="30000">
          <a:solidFill>
            <a:srgbClr val="00507F"/>
          </a:solidFill>
          <a:latin typeface="Arial" charset="0"/>
          <a:ea typeface="ＭＳ Ｐゴシック" charset="0"/>
          <a:cs typeface="Arial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700" baseline="30000">
          <a:solidFill>
            <a:srgbClr val="00507F"/>
          </a:solidFill>
          <a:latin typeface="Arial" charset="0"/>
          <a:ea typeface="ＭＳ Ｐゴシック" charset="0"/>
          <a:cs typeface="Arial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700" baseline="30000">
          <a:solidFill>
            <a:srgbClr val="00507F"/>
          </a:solidFill>
          <a:latin typeface="Arial" charset="0"/>
          <a:ea typeface="ＭＳ Ｐゴシック" charset="0"/>
          <a:cs typeface="Arial" charset="0"/>
        </a:defRPr>
      </a:lvl5pPr>
      <a:lvl6pPr marL="435529" algn="l" defTabSz="456700" rtl="0" fontAlgn="base">
        <a:spcBef>
          <a:spcPct val="0"/>
        </a:spcBef>
        <a:spcAft>
          <a:spcPct val="0"/>
        </a:spcAft>
        <a:defRPr sz="2763" baseline="30000">
          <a:solidFill>
            <a:srgbClr val="00507F"/>
          </a:solidFill>
          <a:latin typeface="Arial" charset="0"/>
          <a:ea typeface="Arial" charset="0"/>
          <a:cs typeface="Arial" charset="0"/>
        </a:defRPr>
      </a:lvl6pPr>
      <a:lvl7pPr marL="871057" algn="l" defTabSz="456700" rtl="0" fontAlgn="base">
        <a:spcBef>
          <a:spcPct val="0"/>
        </a:spcBef>
        <a:spcAft>
          <a:spcPct val="0"/>
        </a:spcAft>
        <a:defRPr sz="2763" baseline="30000">
          <a:solidFill>
            <a:srgbClr val="00507F"/>
          </a:solidFill>
          <a:latin typeface="Arial" charset="0"/>
          <a:ea typeface="Arial" charset="0"/>
          <a:cs typeface="Arial" charset="0"/>
        </a:defRPr>
      </a:lvl7pPr>
      <a:lvl8pPr marL="1306586" algn="l" defTabSz="456700" rtl="0" fontAlgn="base">
        <a:spcBef>
          <a:spcPct val="0"/>
        </a:spcBef>
        <a:spcAft>
          <a:spcPct val="0"/>
        </a:spcAft>
        <a:defRPr sz="2763" baseline="30000">
          <a:solidFill>
            <a:srgbClr val="00507F"/>
          </a:solidFill>
          <a:latin typeface="Arial" charset="0"/>
          <a:ea typeface="Arial" charset="0"/>
          <a:cs typeface="Arial" charset="0"/>
        </a:defRPr>
      </a:lvl8pPr>
      <a:lvl9pPr marL="1742115" algn="l" defTabSz="456700" rtl="0" fontAlgn="base">
        <a:spcBef>
          <a:spcPct val="0"/>
        </a:spcBef>
        <a:spcAft>
          <a:spcPct val="0"/>
        </a:spcAft>
        <a:defRPr sz="2763" baseline="30000">
          <a:solidFill>
            <a:srgbClr val="00507F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just" defTabSz="-3667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just" defTabSz="-3667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just" defTabSz="-3667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598613" indent="-227013" algn="just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5813" indent="-227013" algn="just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99" indent="-228609" algn="l" defTabSz="4572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4572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5" indent="-228609" algn="l" defTabSz="4572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4" indent="-228609" algn="l" defTabSz="4572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457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457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457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2" algn="l" defTabSz="457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0" algn="l" defTabSz="457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8" algn="l" defTabSz="457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6" algn="l" defTabSz="457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4" algn="l" defTabSz="457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Immagine 6" descr="Clayton-Piccadilly-circus-2.jpg">
            <a:extLst>
              <a:ext uri="{FF2B5EF4-FFF2-40B4-BE49-F238E27FC236}">
                <a16:creationId xmlns:a16="http://schemas.microsoft.com/office/drawing/2014/main" id="{C601716E-61AE-BC41-B260-FE2D0D42F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248150"/>
            <a:ext cx="4824413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Immagine 34">
            <a:extLst>
              <a:ext uri="{FF2B5EF4-FFF2-40B4-BE49-F238E27FC236}">
                <a16:creationId xmlns:a16="http://schemas.microsoft.com/office/drawing/2014/main" id="{B790EA59-D832-994F-829A-E2A26105E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6140450"/>
            <a:ext cx="4286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egnaposto testo 54">
            <a:extLst>
              <a:ext uri="{FF2B5EF4-FFF2-40B4-BE49-F238E27FC236}">
                <a16:creationId xmlns:a16="http://schemas.microsoft.com/office/drawing/2014/main" id="{7EA4ACEC-A704-364C-B89F-88E65098F79D}"/>
              </a:ext>
            </a:extLst>
          </p:cNvPr>
          <p:cNvSpPr txBox="1">
            <a:spLocks/>
          </p:cNvSpPr>
          <p:nvPr/>
        </p:nvSpPr>
        <p:spPr bwMode="auto">
          <a:xfrm>
            <a:off x="536575" y="823913"/>
            <a:ext cx="7413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it-IT" sz="1100">
                <a:cs typeface="Arial" panose="020B0604020202020204" pitchFamily="34" charset="0"/>
              </a:rPr>
              <a:t>Attualmente il 74% degli europei vive in città, ma il tasso di urbanizzazione è destinato a crescere e, secondo </a:t>
            </a:r>
            <a:br>
              <a:rPr lang="it-IT" altLang="it-IT" sz="1100">
                <a:cs typeface="Arial" panose="020B0604020202020204" pitchFamily="34" charset="0"/>
              </a:rPr>
            </a:br>
            <a:r>
              <a:rPr lang="it-IT" altLang="it-IT" sz="1100">
                <a:cs typeface="Arial" panose="020B0604020202020204" pitchFamily="34" charset="0"/>
              </a:rPr>
              <a:t>le stime dell’ONU, nel 2030 sarà dell’80%. L’Europa resta però un continente di città soprattutto di piccole e medie dimensioni; infatti, le metropoli con più di 10 milioni di abitanti sono solo tre: Parigi, Mosca e Londra.</a:t>
            </a:r>
          </a:p>
        </p:txBody>
      </p:sp>
      <p:sp>
        <p:nvSpPr>
          <p:cNvPr id="10244" name="Titolo 53">
            <a:extLst>
              <a:ext uri="{FF2B5EF4-FFF2-40B4-BE49-F238E27FC236}">
                <a16:creationId xmlns:a16="http://schemas.microsoft.com/office/drawing/2014/main" id="{37F1941B-C2B2-AA4F-B7C7-E077E598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371475"/>
            <a:ext cx="80660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900" b="1">
                <a:solidFill>
                  <a:srgbClr val="0069A4"/>
                </a:solidFill>
                <a:cs typeface="Arial" panose="020B0604020202020204" pitchFamily="34" charset="0"/>
              </a:rPr>
              <a:t>Città europee e inquinamento</a:t>
            </a:r>
          </a:p>
        </p:txBody>
      </p:sp>
      <p:pic>
        <p:nvPicPr>
          <p:cNvPr id="10245" name="Immagine 2" descr="155240934.jpg">
            <a:extLst>
              <a:ext uri="{FF2B5EF4-FFF2-40B4-BE49-F238E27FC236}">
                <a16:creationId xmlns:a16="http://schemas.microsoft.com/office/drawing/2014/main" id="{60068A4F-9D77-614B-921B-46A5B5829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/>
          <a:stretch>
            <a:fillRect/>
          </a:stretch>
        </p:blipFill>
        <p:spPr bwMode="auto">
          <a:xfrm>
            <a:off x="590550" y="1725613"/>
            <a:ext cx="4819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magine 4" descr="shutterstock_236577298.jpg">
            <a:extLst>
              <a:ext uri="{FF2B5EF4-FFF2-40B4-BE49-F238E27FC236}">
                <a16:creationId xmlns:a16="http://schemas.microsoft.com/office/drawing/2014/main" id="{3AD47024-DADA-6D40-BC04-02E2F6B96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/>
          <a:stretch>
            <a:fillRect/>
          </a:stretch>
        </p:blipFill>
        <p:spPr bwMode="auto">
          <a:xfrm>
            <a:off x="5599113" y="1730375"/>
            <a:ext cx="3843337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object 23">
            <a:extLst>
              <a:ext uri="{FF2B5EF4-FFF2-40B4-BE49-F238E27FC236}">
                <a16:creationId xmlns:a16="http://schemas.microsoft.com/office/drawing/2014/main" id="{84B626BB-1E53-C34D-A8C2-46850203C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525" y="1574800"/>
            <a:ext cx="3851275" cy="179388"/>
          </a:xfrm>
          <a:prstGeom prst="rect">
            <a:avLst/>
          </a:prstGeom>
          <a:solidFill>
            <a:srgbClr val="0069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it-IT" altLang="it-IT" sz="900" b="1">
                <a:solidFill>
                  <a:srgbClr val="FFFFFF"/>
                </a:solidFill>
                <a:cs typeface="Arial" panose="020B0604020202020204" pitchFamily="34" charset="0"/>
              </a:rPr>
              <a:t>MOSCA: 12,2 milioni di abitanti</a:t>
            </a:r>
          </a:p>
        </p:txBody>
      </p:sp>
      <p:sp>
        <p:nvSpPr>
          <p:cNvPr id="10248" name="object 23">
            <a:extLst>
              <a:ext uri="{FF2B5EF4-FFF2-40B4-BE49-F238E27FC236}">
                <a16:creationId xmlns:a16="http://schemas.microsoft.com/office/drawing/2014/main" id="{DE1DDA56-91A1-9B49-85E8-6E7A647C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1581150"/>
            <a:ext cx="4819650" cy="179388"/>
          </a:xfrm>
          <a:prstGeom prst="rect">
            <a:avLst/>
          </a:prstGeom>
          <a:solidFill>
            <a:srgbClr val="0069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it-IT" altLang="it-IT" sz="900" b="1">
                <a:solidFill>
                  <a:srgbClr val="FFFFFF"/>
                </a:solidFill>
                <a:cs typeface="Arial" panose="020B0604020202020204" pitchFamily="34" charset="0"/>
              </a:rPr>
              <a:t>PARIGI: 12,4 milioni di abitanti</a:t>
            </a:r>
          </a:p>
        </p:txBody>
      </p:sp>
      <p:sp>
        <p:nvSpPr>
          <p:cNvPr id="10249" name="object 23">
            <a:extLst>
              <a:ext uri="{FF2B5EF4-FFF2-40B4-BE49-F238E27FC236}">
                <a16:creationId xmlns:a16="http://schemas.microsoft.com/office/drawing/2014/main" id="{AED62D5C-FE12-4C49-8B4E-CDE489FBB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4103688"/>
            <a:ext cx="4819650" cy="179387"/>
          </a:xfrm>
          <a:prstGeom prst="rect">
            <a:avLst/>
          </a:prstGeom>
          <a:solidFill>
            <a:srgbClr val="0069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it-IT" altLang="it-IT" sz="900" b="1">
                <a:solidFill>
                  <a:srgbClr val="FFFFFF"/>
                </a:solidFill>
                <a:cs typeface="Arial" panose="020B0604020202020204" pitchFamily="34" charset="0"/>
              </a:rPr>
              <a:t>LONDRA: 10,6 milioni di abitanti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Immagine 3" descr="stockholm-aerial.jpg.jp2">
            <a:extLst>
              <a:ext uri="{FF2B5EF4-FFF2-40B4-BE49-F238E27FC236}">
                <a16:creationId xmlns:a16="http://schemas.microsoft.com/office/drawing/2014/main" id="{6A2FAB06-F658-8F4B-9AA5-25FA6DAE4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41" b="-703"/>
          <a:stretch>
            <a:fillRect/>
          </a:stretch>
        </p:blipFill>
        <p:spPr bwMode="auto">
          <a:xfrm>
            <a:off x="4945063" y="1484313"/>
            <a:ext cx="428625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Immagine 2" descr="12520598133_c0f9a30dab_k.jpg">
            <a:extLst>
              <a:ext uri="{FF2B5EF4-FFF2-40B4-BE49-F238E27FC236}">
                <a16:creationId xmlns:a16="http://schemas.microsoft.com/office/drawing/2014/main" id="{6EA8DCBB-FDFF-1043-AED3-6014CE50B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/>
          <a:stretch>
            <a:fillRect/>
          </a:stretch>
        </p:blipFill>
        <p:spPr bwMode="auto">
          <a:xfrm>
            <a:off x="614363" y="1709738"/>
            <a:ext cx="4208462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egnaposto testo 54">
            <a:extLst>
              <a:ext uri="{FF2B5EF4-FFF2-40B4-BE49-F238E27FC236}">
                <a16:creationId xmlns:a16="http://schemas.microsoft.com/office/drawing/2014/main" id="{FB2BAA1F-49B1-D144-918E-976E8F0E721E}"/>
              </a:ext>
            </a:extLst>
          </p:cNvPr>
          <p:cNvSpPr txBox="1">
            <a:spLocks/>
          </p:cNvSpPr>
          <p:nvPr/>
        </p:nvSpPr>
        <p:spPr bwMode="auto">
          <a:xfrm>
            <a:off x="536575" y="823913"/>
            <a:ext cx="7413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1100"/>
              <a:t>In molte città europee l’inquinamento atmosferico supera i livelli raccomandati sia dall'UE sia dall'Organizzazione mondiale della sanità (OMS). Le aree urbane con il maggiore inquinamento da particolato (PM 2,5) si trovano </a:t>
            </a:r>
            <a:br>
              <a:rPr lang="it-IT" altLang="it-IT" sz="1100"/>
            </a:br>
            <a:r>
              <a:rPr lang="it-IT" altLang="it-IT" sz="1100"/>
              <a:t>nella Polonia meridionale, nella Pianura Padana (in Italia) e in Bulgaria. </a:t>
            </a:r>
            <a:endParaRPr lang="it-IT" altLang="it-IT" sz="1100">
              <a:cs typeface="Arial" panose="020B0604020202020204" pitchFamily="34" charset="0"/>
            </a:endParaRPr>
          </a:p>
        </p:txBody>
      </p:sp>
      <p:sp>
        <p:nvSpPr>
          <p:cNvPr id="12292" name="Titolo 53">
            <a:extLst>
              <a:ext uri="{FF2B5EF4-FFF2-40B4-BE49-F238E27FC236}">
                <a16:creationId xmlns:a16="http://schemas.microsoft.com/office/drawing/2014/main" id="{FB4D444B-ABD1-4E4C-9772-F8D4AACE3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371475"/>
            <a:ext cx="80660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900" b="1">
                <a:solidFill>
                  <a:srgbClr val="0069A4"/>
                </a:solidFill>
                <a:cs typeface="Arial" panose="020B0604020202020204" pitchFamily="34" charset="0"/>
              </a:rPr>
              <a:t>Città europee e inquinamento</a:t>
            </a:r>
          </a:p>
        </p:txBody>
      </p:sp>
      <p:sp>
        <p:nvSpPr>
          <p:cNvPr id="12293" name="object 23">
            <a:extLst>
              <a:ext uri="{FF2B5EF4-FFF2-40B4-BE49-F238E27FC236}">
                <a16:creationId xmlns:a16="http://schemas.microsoft.com/office/drawing/2014/main" id="{1E966965-D393-8046-9CFF-D3A8C755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1589088"/>
            <a:ext cx="4208462" cy="179387"/>
          </a:xfrm>
          <a:prstGeom prst="rect">
            <a:avLst/>
          </a:prstGeom>
          <a:solidFill>
            <a:srgbClr val="0069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it-IT" altLang="it-IT" sz="900" b="1">
                <a:solidFill>
                  <a:srgbClr val="FFFFFF"/>
                </a:solidFill>
                <a:cs typeface="Arial" panose="020B0604020202020204" pitchFamily="34" charset="0"/>
              </a:rPr>
              <a:t>VARSAVIA (POLONIA): la capitale europea più inquinata</a:t>
            </a:r>
          </a:p>
        </p:txBody>
      </p:sp>
      <p:sp>
        <p:nvSpPr>
          <p:cNvPr id="12294" name="object 23">
            <a:extLst>
              <a:ext uri="{FF2B5EF4-FFF2-40B4-BE49-F238E27FC236}">
                <a16:creationId xmlns:a16="http://schemas.microsoft.com/office/drawing/2014/main" id="{4681B009-CB4D-DD4A-8804-A455DAEA7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063" y="1589088"/>
            <a:ext cx="4286250" cy="179387"/>
          </a:xfrm>
          <a:prstGeom prst="rect">
            <a:avLst/>
          </a:prstGeom>
          <a:solidFill>
            <a:srgbClr val="0069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it-IT" altLang="it-IT" sz="900" b="1">
                <a:solidFill>
                  <a:srgbClr val="FFFFFF"/>
                </a:solidFill>
                <a:cs typeface="Arial" panose="020B0604020202020204" pitchFamily="34" charset="0"/>
              </a:rPr>
              <a:t>STOCCOLMA (SVEZIA): la capitale europea meno inquinata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11" descr="copenhagen-bike-lane.jpeg">
            <a:extLst>
              <a:ext uri="{FF2B5EF4-FFF2-40B4-BE49-F238E27FC236}">
                <a16:creationId xmlns:a16="http://schemas.microsoft.com/office/drawing/2014/main" id="{D27D1A49-2D38-324B-B1C0-EB3C9BB76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858963"/>
            <a:ext cx="42862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Segnaposto testo 54">
            <a:extLst>
              <a:ext uri="{FF2B5EF4-FFF2-40B4-BE49-F238E27FC236}">
                <a16:creationId xmlns:a16="http://schemas.microsoft.com/office/drawing/2014/main" id="{C2570A7F-9CC2-484B-8714-9F5BE5FE9F1D}"/>
              </a:ext>
            </a:extLst>
          </p:cNvPr>
          <p:cNvSpPr txBox="1">
            <a:spLocks/>
          </p:cNvSpPr>
          <p:nvPr/>
        </p:nvSpPr>
        <p:spPr bwMode="auto">
          <a:xfrm>
            <a:off x="536575" y="823913"/>
            <a:ext cx="7413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1100">
                <a:cs typeface="Arial" panose="020B0604020202020204" pitchFamily="34" charset="0"/>
              </a:rPr>
              <a:t>Per ridurre l</a:t>
            </a:r>
            <a:r>
              <a:rPr lang="it-IT" altLang="it-IT" sz="1100"/>
              <a:t>’inquinamento atmosferico delle aree urbane e migliorare la qualità della vita dei cittadini europei </a:t>
            </a:r>
            <a:br>
              <a:rPr lang="it-IT" altLang="it-IT" sz="1100"/>
            </a:br>
            <a:r>
              <a:rPr lang="it-IT" altLang="it-IT" sz="1100"/>
              <a:t>è fondamentale investire nella mobilità sostenibile: potenziare il trasporto pubblico, promuovere l’uso della bicicletta, attraverso l’ampliamento della rete di piste ciclabili, e dei veicoli in condivisione (preferibilmente elettrici).  </a:t>
            </a:r>
            <a:endParaRPr lang="it-IT" altLang="it-IT" sz="1100">
              <a:cs typeface="Arial" panose="020B0604020202020204" pitchFamily="34" charset="0"/>
            </a:endParaRPr>
          </a:p>
        </p:txBody>
      </p:sp>
      <p:sp>
        <p:nvSpPr>
          <p:cNvPr id="14339" name="Titolo 53">
            <a:extLst>
              <a:ext uri="{FF2B5EF4-FFF2-40B4-BE49-F238E27FC236}">
                <a16:creationId xmlns:a16="http://schemas.microsoft.com/office/drawing/2014/main" id="{ED1ABC1A-2D8E-B140-9829-B280F9244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371475"/>
            <a:ext cx="80660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900" b="1">
                <a:solidFill>
                  <a:srgbClr val="0069A4"/>
                </a:solidFill>
                <a:cs typeface="Arial" panose="020B0604020202020204" pitchFamily="34" charset="0"/>
              </a:rPr>
              <a:t>Città europee e inquinamento</a:t>
            </a:r>
          </a:p>
        </p:txBody>
      </p:sp>
      <p:sp>
        <p:nvSpPr>
          <p:cNvPr id="14340" name="object 23">
            <a:extLst>
              <a:ext uri="{FF2B5EF4-FFF2-40B4-BE49-F238E27FC236}">
                <a16:creationId xmlns:a16="http://schemas.microsoft.com/office/drawing/2014/main" id="{E77D792C-5BEA-8B4D-996E-B0CC2594F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581150"/>
            <a:ext cx="4286250" cy="323850"/>
          </a:xfrm>
          <a:prstGeom prst="rect">
            <a:avLst/>
          </a:prstGeom>
          <a:solidFill>
            <a:srgbClr val="0069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it-IT" altLang="it-IT" sz="900" b="1">
                <a:solidFill>
                  <a:srgbClr val="FFFFFF"/>
                </a:solidFill>
                <a:cs typeface="Arial" panose="020B0604020202020204" pitchFamily="34" charset="0"/>
              </a:rPr>
              <a:t>COPENAGHEN (Danimarca) è considerata dal 2015 la città europea più adatta a chi va in bici: il 62% dei cittadini la usa ogni giorno.</a:t>
            </a:r>
            <a:endParaRPr lang="it-IT" altLang="it-IT" sz="9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1" name="object 23">
            <a:extLst>
              <a:ext uri="{FF2B5EF4-FFF2-40B4-BE49-F238E27FC236}">
                <a16:creationId xmlns:a16="http://schemas.microsoft.com/office/drawing/2014/main" id="{D5DB59D7-E0A4-6F4A-A8B4-2149A4676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313" y="5419725"/>
            <a:ext cx="1828800" cy="863600"/>
          </a:xfrm>
          <a:prstGeom prst="rect">
            <a:avLst/>
          </a:prstGeom>
          <a:solidFill>
            <a:srgbClr val="0069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it-IT" altLang="it-IT" sz="900" b="1">
                <a:solidFill>
                  <a:srgbClr val="FFFFFF"/>
                </a:solidFill>
                <a:cs typeface="Arial" panose="020B0604020202020204" pitchFamily="34" charset="0"/>
              </a:rPr>
              <a:t>AMBURGO (Germania): </a:t>
            </a:r>
            <a:br>
              <a:rPr lang="it-IT" altLang="it-IT" sz="900" b="1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it-IT" altLang="it-IT" sz="900" b="1">
                <a:solidFill>
                  <a:srgbClr val="FFFFFF"/>
                </a:solidFill>
              </a:rPr>
              <a:t>1700 km di piste ciclabili </a:t>
            </a:r>
            <a:br>
              <a:rPr lang="it-IT" altLang="it-IT" sz="900" b="1">
                <a:solidFill>
                  <a:srgbClr val="FFFFFF"/>
                </a:solidFill>
              </a:rPr>
            </a:br>
            <a:r>
              <a:rPr lang="it-IT" altLang="it-IT" sz="900" b="1">
                <a:solidFill>
                  <a:srgbClr val="FFFFFF"/>
                </a:solidFill>
              </a:rPr>
              <a:t>e una fermata di bus ogni </a:t>
            </a:r>
            <a:br>
              <a:rPr lang="it-IT" altLang="it-IT" sz="900" b="1">
                <a:solidFill>
                  <a:srgbClr val="FFFFFF"/>
                </a:solidFill>
              </a:rPr>
            </a:br>
            <a:r>
              <a:rPr lang="it-IT" altLang="it-IT" sz="900" b="1">
                <a:solidFill>
                  <a:srgbClr val="FFFFFF"/>
                </a:solidFill>
              </a:rPr>
              <a:t>300 metri. Obiettivo: diventare una città senza auto entro </a:t>
            </a:r>
            <a:br>
              <a:rPr lang="it-IT" altLang="it-IT" sz="900" b="1">
                <a:solidFill>
                  <a:srgbClr val="FFFFFF"/>
                </a:solidFill>
              </a:rPr>
            </a:br>
            <a:r>
              <a:rPr lang="it-IT" altLang="it-IT" sz="900" b="1">
                <a:solidFill>
                  <a:srgbClr val="FFFFFF"/>
                </a:solidFill>
              </a:rPr>
              <a:t>il 2035</a:t>
            </a:r>
            <a:endParaRPr lang="it-IT" altLang="it-IT" sz="9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4342" name="Immagine 2" descr="7492-Linie-109.jpg">
            <a:extLst>
              <a:ext uri="{FF2B5EF4-FFF2-40B4-BE49-F238E27FC236}">
                <a16:creationId xmlns:a16="http://schemas.microsoft.com/office/drawing/2014/main" id="{ABC0BDFE-A736-DF40-B170-C45491F88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4332288"/>
            <a:ext cx="428625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magine 13" descr="9dff444f-4c97-461e-8b4c-5732c93baadd.jpeg">
            <a:extLst>
              <a:ext uri="{FF2B5EF4-FFF2-40B4-BE49-F238E27FC236}">
                <a16:creationId xmlns:a16="http://schemas.microsoft.com/office/drawing/2014/main" id="{0D1284EF-21FB-6B49-97C5-BD0CB302A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1866900"/>
            <a:ext cx="42862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object 23">
            <a:extLst>
              <a:ext uri="{FF2B5EF4-FFF2-40B4-BE49-F238E27FC236}">
                <a16:creationId xmlns:a16="http://schemas.microsoft.com/office/drawing/2014/main" id="{15E33E6F-22B3-D54A-AB50-1510EA7DC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588" y="1589088"/>
            <a:ext cx="4286250" cy="323850"/>
          </a:xfrm>
          <a:prstGeom prst="rect">
            <a:avLst/>
          </a:prstGeom>
          <a:solidFill>
            <a:srgbClr val="0069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it-IT" altLang="it-IT" sz="900" b="1">
                <a:solidFill>
                  <a:srgbClr val="FFFFFF"/>
                </a:solidFill>
                <a:cs typeface="Arial" panose="020B0604020202020204" pitchFamily="34" charset="0"/>
              </a:rPr>
              <a:t>La NORVEGIA </a:t>
            </a:r>
            <a:r>
              <a:rPr lang="it-IT" altLang="it-IT" sz="900" b="1">
                <a:solidFill>
                  <a:srgbClr val="FFFFFF"/>
                </a:solidFill>
              </a:rPr>
              <a:t>è il Paese europeo più avanzato per la vendita di auto </a:t>
            </a:r>
            <a:br>
              <a:rPr lang="it-IT" altLang="it-IT" sz="900" b="1">
                <a:solidFill>
                  <a:srgbClr val="FFFFFF"/>
                </a:solidFill>
              </a:rPr>
            </a:br>
            <a:r>
              <a:rPr lang="it-IT" altLang="it-IT" sz="900" b="1">
                <a:solidFill>
                  <a:srgbClr val="FFFFFF"/>
                </a:solidFill>
              </a:rPr>
              <a:t>elettriche: il 39% dei nuovi veicoli è di questo tipo.</a:t>
            </a:r>
            <a:endParaRPr lang="it-IT" altLang="it-IT" sz="9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magine 1" descr="parc-des-eaux-vives-21.jpg">
            <a:extLst>
              <a:ext uri="{FF2B5EF4-FFF2-40B4-BE49-F238E27FC236}">
                <a16:creationId xmlns:a16="http://schemas.microsoft.com/office/drawing/2014/main" id="{39C0685C-B659-D940-8A8F-7F6D62D92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6"/>
          <a:stretch>
            <a:fillRect/>
          </a:stretch>
        </p:blipFill>
        <p:spPr bwMode="auto">
          <a:xfrm>
            <a:off x="633413" y="1760538"/>
            <a:ext cx="863917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Segnaposto testo 54">
            <a:extLst>
              <a:ext uri="{FF2B5EF4-FFF2-40B4-BE49-F238E27FC236}">
                <a16:creationId xmlns:a16="http://schemas.microsoft.com/office/drawing/2014/main" id="{5B7A7E99-C667-8844-BF31-91121DAEF29A}"/>
              </a:ext>
            </a:extLst>
          </p:cNvPr>
          <p:cNvSpPr txBox="1">
            <a:spLocks/>
          </p:cNvSpPr>
          <p:nvPr/>
        </p:nvSpPr>
        <p:spPr bwMode="auto">
          <a:xfrm>
            <a:off x="536575" y="823913"/>
            <a:ext cx="7413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-3857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-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100">
                <a:cs typeface="Arial" panose="020B0604020202020204" pitchFamily="34" charset="0"/>
              </a:rPr>
              <a:t>Per ridurre l</a:t>
            </a:r>
            <a:r>
              <a:rPr lang="it-IT" altLang="it-IT" sz="1100"/>
              <a:t>’inquinamento atmosferico delle aree urbane è importante anche conservare e ampliare le aree verdi. </a:t>
            </a:r>
            <a:br>
              <a:rPr lang="it-IT" altLang="it-IT" sz="1100"/>
            </a:br>
            <a:r>
              <a:rPr lang="it-IT" altLang="it-IT" sz="1100"/>
              <a:t>Il Senseable City Lab del MIT di Boston ha sviluppato Treepedia, sito web che calcola “l'indice di verde visibile” </a:t>
            </a:r>
            <a:br>
              <a:rPr lang="it-IT" altLang="it-IT" sz="1100"/>
            </a:br>
            <a:r>
              <a:rPr lang="it-IT" altLang="it-IT" sz="1100"/>
              <a:t>di una trentina di grandi metropoli mondiali. Nel 2019, la città europea con più alberi è Oslo, seguita da Francoforte, Ginevra, Amsterdam e Torino.</a:t>
            </a:r>
            <a:endParaRPr lang="it-IT" altLang="it-IT" sz="1100">
              <a:cs typeface="Arial" panose="020B0604020202020204" pitchFamily="34" charset="0"/>
            </a:endParaRPr>
          </a:p>
        </p:txBody>
      </p:sp>
      <p:sp>
        <p:nvSpPr>
          <p:cNvPr id="16387" name="Titolo 53">
            <a:extLst>
              <a:ext uri="{FF2B5EF4-FFF2-40B4-BE49-F238E27FC236}">
                <a16:creationId xmlns:a16="http://schemas.microsoft.com/office/drawing/2014/main" id="{C14B4596-6D4A-A34F-AAFE-E6DFA107B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371475"/>
            <a:ext cx="80660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79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9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900" b="1">
                <a:solidFill>
                  <a:srgbClr val="0069A4"/>
                </a:solidFill>
                <a:cs typeface="Arial" panose="020B0604020202020204" pitchFamily="34" charset="0"/>
              </a:rPr>
              <a:t>Città europee e inquinamento</a:t>
            </a:r>
          </a:p>
        </p:txBody>
      </p:sp>
      <p:sp>
        <p:nvSpPr>
          <p:cNvPr id="16388" name="object 23">
            <a:extLst>
              <a:ext uri="{FF2B5EF4-FFF2-40B4-BE49-F238E27FC236}">
                <a16:creationId xmlns:a16="http://schemas.microsoft.com/office/drawing/2014/main" id="{A3A3938D-5498-F447-9A97-A6D46C85E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1581150"/>
            <a:ext cx="8639175" cy="179388"/>
          </a:xfrm>
          <a:prstGeom prst="rect">
            <a:avLst/>
          </a:prstGeom>
          <a:solidFill>
            <a:srgbClr val="0069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it-IT" altLang="it-IT" sz="900" b="1">
                <a:solidFill>
                  <a:srgbClr val="FFFFFF"/>
                </a:solidFill>
                <a:cs typeface="Arial" panose="020B0604020202020204" pitchFamily="34" charset="0"/>
              </a:rPr>
              <a:t>GINEVRA, in Svizzera, è chiamata la “città dei parchi” proprio perché il verde pubblico occupa circa il 21% del territorio urbano</a:t>
            </a:r>
            <a:endParaRPr lang="it-IT" altLang="it-IT" sz="9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410</Words>
  <Application>Microsoft Macintosh PowerPoint</Application>
  <PresentationFormat>A4 (21x29,7 cm)</PresentationFormat>
  <Paragraphs>21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ＭＳ Ｐゴシック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Microsoft Office User</cp:lastModifiedBy>
  <cp:revision>51</cp:revision>
  <dcterms:created xsi:type="dcterms:W3CDTF">2017-03-06T08:28:43Z</dcterms:created>
  <dcterms:modified xsi:type="dcterms:W3CDTF">2020-03-25T21:50:02Z</dcterms:modified>
</cp:coreProperties>
</file>